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0"/>
  </p:notesMasterIdLst>
  <p:handoutMasterIdLst>
    <p:handoutMasterId r:id="rId31"/>
  </p:handoutMasterIdLst>
  <p:sldIdLst>
    <p:sldId id="266" r:id="rId5"/>
    <p:sldId id="257" r:id="rId6"/>
    <p:sldId id="256" r:id="rId7"/>
    <p:sldId id="274" r:id="rId8"/>
    <p:sldId id="273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58" r:id="rId22"/>
    <p:sldId id="259" r:id="rId23"/>
    <p:sldId id="260" r:id="rId24"/>
    <p:sldId id="270" r:id="rId25"/>
    <p:sldId id="262" r:id="rId26"/>
    <p:sldId id="271" r:id="rId27"/>
    <p:sldId id="269" r:id="rId28"/>
    <p:sldId id="272" r:id="rId2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4EB"/>
    <a:srgbClr val="00A2E8"/>
    <a:srgbClr val="CFC532"/>
    <a:srgbClr val="7E79C8"/>
    <a:srgbClr val="2F8BD9"/>
    <a:srgbClr val="6253A4"/>
    <a:srgbClr val="5E55A7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274" autoAdjust="0"/>
  </p:normalViewPr>
  <p:slideViewPr>
    <p:cSldViewPr snapToGrid="0" showGuides="1">
      <p:cViewPr varScale="1">
        <p:scale>
          <a:sx n="87" d="100"/>
          <a:sy n="87" d="100"/>
        </p:scale>
        <p:origin x="696" y="96"/>
      </p:cViewPr>
      <p:guideLst>
        <p:guide pos="3840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D8C-473F-91FD-A876418816A2}"/>
              </c:ext>
            </c:extLst>
          </c:dPt>
          <c:dPt>
            <c:idx val="1"/>
            <c:bubble3D val="0"/>
            <c:spPr>
              <a:solidFill>
                <a:schemeClr val="accent1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E0A-4A49-A520-6FB0B0F0044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D8C-473F-91FD-A876418816A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E0A-4A49-A520-6FB0B0F00448}"/>
              </c:ext>
            </c:extLst>
          </c:dPt>
          <c:dPt>
            <c:idx val="4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E0A-4A49-A520-6FB0B0F00448}"/>
              </c:ext>
            </c:extLst>
          </c:dPt>
          <c:dPt>
            <c:idx val="5"/>
            <c:bubble3D val="0"/>
            <c:spPr>
              <a:solidFill>
                <a:schemeClr val="accent2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3E0A-4A49-A520-6FB0B0F00448}"/>
              </c:ext>
            </c:extLst>
          </c:dPt>
          <c:cat>
            <c:strRef>
              <c:f>Sheet1!$A$2:$A$7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30</c:v>
                </c:pt>
                <c:pt idx="1">
                  <c:v>25</c:v>
                </c:pt>
                <c:pt idx="2">
                  <c:v>20</c:v>
                </c:pt>
                <c:pt idx="3">
                  <c:v>10</c:v>
                </c:pt>
                <c:pt idx="4">
                  <c:v>10</c:v>
                </c:pt>
                <c:pt idx="5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A-4A49-A520-6FB0B0F004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2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jpg>
</file>

<file path=ppt/media/image19.jpg>
</file>

<file path=ppt/media/image2.svg>
</file>

<file path=ppt/media/image20.jp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21.09.2022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588" y="1436921"/>
            <a:ext cx="3856365" cy="1517356"/>
          </a:xfrm>
        </p:spPr>
        <p:txBody>
          <a:bodyPr/>
          <a:lstStyle/>
          <a:p>
            <a:r>
              <a:rPr lang="en-US" dirty="0"/>
              <a:t>D.R.E.A.D.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Systems Analysis</a:t>
            </a:r>
            <a:endParaRPr lang="ru-RU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>
            <a:alphaModFix amt="0"/>
          </a:blip>
          <a:srcRect l="15119" r="15119"/>
          <a:stretch/>
        </p:blipFill>
        <p:spPr>
          <a:solidFill>
            <a:srgbClr val="00A2E8"/>
          </a:solidFill>
        </p:spPr>
      </p:pic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3D2ACB6A-5CAB-3014-1C51-CC680054071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55300" y="4035187"/>
            <a:ext cx="4360112" cy="238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10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Leave Room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player will then be able to leave the current area via 3 different exits.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182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11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Checkpoint!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After so many rooms, the player will enter a checkpoint room. The purpose of this room is to create a save point. </a:t>
            </a:r>
          </a:p>
          <a:p>
            <a:pPr marL="0" indent="0">
              <a:buNone/>
            </a:pPr>
            <a:r>
              <a:rPr lang="en-US" dirty="0"/>
              <a:t>The player will also be able to choose between a weapon upgrade, or being healed before continuing to the next room.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2" action="ppaction://hlinksldjump"/>
              </a:rPr>
              <a:t>Loop</a:t>
            </a:r>
            <a:r>
              <a:rPr lang="en-US" dirty="0"/>
              <a:t>!</a:t>
            </a:r>
          </a:p>
          <a:p>
            <a:pPr marL="0" indent="0">
              <a:buNone/>
            </a:pPr>
            <a:r>
              <a:rPr lang="en-US" dirty="0"/>
              <a:t>Repeat enter new biome.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202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12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Boss Fight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After so many checkpoints, the player will encounter a boss monster.</a:t>
            </a:r>
          </a:p>
          <a:p>
            <a:pPr marL="0" indent="0">
              <a:buNone/>
            </a:pPr>
            <a:r>
              <a:rPr lang="en-US" dirty="0"/>
              <a:t>Killing the boss is required to move on.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579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13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Finding the spaceship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player will be able to find the spaceship and repair it.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7567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14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End - Leaving the planet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end of the game is the player escaping from the death planet.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085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15</a:t>
            </a:fld>
            <a:endParaRPr lang="ru-RU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A8D8D73D-7A4B-227B-56DF-350C18C6D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70472"/>
            <a:ext cx="10515600" cy="3261644"/>
          </a:xfrm>
          <a:prstGeom prst="rect">
            <a:avLst/>
          </a:prstGeom>
          <a:noFill/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Context Diagram</a:t>
            </a:r>
            <a:endParaRPr lang="ru-RU" dirty="0"/>
          </a:p>
        </p:txBody>
      </p:sp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8355B59D-FEA9-4030-E9E2-C9425A39750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5343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16</a:t>
            </a:fld>
            <a:endParaRPr lang="ru-R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D8D73D-7A4B-227B-56DF-350C18C6D6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76633" y="1158523"/>
            <a:ext cx="8323918" cy="5434292"/>
          </a:xfrm>
          <a:prstGeom prst="rect">
            <a:avLst/>
          </a:prstGeom>
          <a:noFill/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Diagram 0</a:t>
            </a:r>
            <a:endParaRPr lang="ru-RU" dirty="0"/>
          </a:p>
        </p:txBody>
      </p:sp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8355B59D-FEA9-4030-E9E2-C9425A39750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7386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17</a:t>
            </a:fld>
            <a:endParaRPr lang="ru-R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D8D73D-7A4B-227B-56DF-350C18C6D6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27476" y="1861061"/>
            <a:ext cx="7094729" cy="4631813"/>
          </a:xfrm>
          <a:prstGeom prst="rect">
            <a:avLst/>
          </a:prstGeom>
          <a:noFill/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Global Use Case</a:t>
            </a:r>
            <a:endParaRPr lang="ru-RU" dirty="0"/>
          </a:p>
        </p:txBody>
      </p:sp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8355B59D-FEA9-4030-E9E2-C9425A39750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2777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Boat on sunset sea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t="9439" b="9439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18</a:t>
            </a:fld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 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37B0312A-C970-4CA1-A36F-1BB0C930F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 Fusce posuere, magna sed pulvinar ultricies</a:t>
            </a:r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F92D8-1371-40FE-AB90-C65DFF928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SECTION 1 TITLE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5FF61B-147F-4149-9E50-36696641E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19</a:t>
            </a:fld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</a:t>
            </a:r>
            <a:br>
              <a:rPr lang="en-US" dirty="0"/>
            </a:br>
            <a:r>
              <a:rPr lang="en-US" dirty="0"/>
              <a:t>Maecenas porttitor congue massa</a:t>
            </a:r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AB4F18-AE38-4488-9473-A828459DA8A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SECTION 2 TITLE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CA970E-796E-4258-8457-D1CEF7B4B86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dirty="0"/>
              <a:t>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63B63A5-075F-4429-8F7A-8E50D349717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massa.</a:t>
            </a:r>
          </a:p>
          <a:p>
            <a:r>
              <a:rPr lang="en-US" dirty="0"/>
              <a:t>Nunc viverra imperdiet enim. Fusce est. Vivamus</a:t>
            </a:r>
            <a:br>
              <a:rPr lang="en-US" dirty="0"/>
            </a:br>
            <a:r>
              <a:rPr lang="en-US" dirty="0"/>
              <a:t>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oden view desk on ocean's shor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alphaModFix amt="0"/>
          </a:blip>
          <a:srcRect l="24190" r="24190"/>
          <a:stretch/>
        </p:blipFill>
        <p:spPr>
          <a:solidFill>
            <a:srgbClr val="00A2E8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About 513 Studios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Based in Coeur d’Alene, ID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Quality Assurance Manager</a:t>
            </a:r>
          </a:p>
          <a:p>
            <a:pPr lvl="1"/>
            <a:r>
              <a:rPr lang="en-US" dirty="0"/>
              <a:t>Dan Blanchette</a:t>
            </a:r>
          </a:p>
          <a:p>
            <a:r>
              <a:rPr lang="en-US" dirty="0"/>
              <a:t>IT Manager</a:t>
            </a:r>
          </a:p>
          <a:p>
            <a:pPr lvl="1"/>
            <a:r>
              <a:rPr lang="en-US" dirty="0"/>
              <a:t>Jordan Reed</a:t>
            </a:r>
          </a:p>
          <a:p>
            <a:r>
              <a:rPr lang="en-US" dirty="0"/>
              <a:t>Software Architect</a:t>
            </a:r>
          </a:p>
          <a:p>
            <a:pPr lvl="1"/>
            <a:r>
              <a:rPr lang="en-US" dirty="0"/>
              <a:t>Taylor Martin</a:t>
            </a:r>
          </a:p>
          <a:p>
            <a:r>
              <a:rPr lang="en-US" dirty="0"/>
              <a:t>All other management roles</a:t>
            </a:r>
          </a:p>
          <a:p>
            <a:pPr lvl="1"/>
            <a:r>
              <a:rPr lang="en-US" dirty="0"/>
              <a:t>Filled as needed</a:t>
            </a:r>
            <a:endParaRPr lang="ru-RU" dirty="0"/>
          </a:p>
        </p:txBody>
      </p:sp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F68E6D44-6789-1E3F-53AF-42F8C62AC15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463660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1AEBC-6D9D-4D30-BB4C-43FE13703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D7EDA2-3620-47DB-BD1A-9C3633AEB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AECDC-7310-4573-BE1D-3F708C830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20</a:t>
            </a:fld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BFDBF9-B20C-4919-9CE3-90C6CDC85B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836431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E50F9B-A11D-40B9-B83F-DDF3E10343C1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en-US" dirty="0"/>
              <a:t>30%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C8D5B9-69C7-4696-B552-5307926F58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0CA877-BC73-44B2-B723-8023CA00ED00}"/>
              </a:ext>
            </a:extLst>
          </p:cNvPr>
          <p:cNvSpPr>
            <a:spLocks noGrp="1"/>
          </p:cNvSpPr>
          <p:nvPr>
            <p:ph type="body" idx="22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C508980-C5CA-4BC3-A366-9BA1490CA43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D2CE79-7062-4C12-A2AE-683EAD4CCE0C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en-US" dirty="0"/>
              <a:t>25%</a:t>
            </a:r>
            <a:endParaRPr lang="ru-R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5FB3E19-7A7E-47B8-A21F-09F559854C8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F800B5B-000C-40A0-984E-296FEF26F894}"/>
              </a:ext>
            </a:extLst>
          </p:cNvPr>
          <p:cNvSpPr>
            <a:spLocks noGrp="1"/>
          </p:cNvSpPr>
          <p:nvPr>
            <p:ph type="body" idx="26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C76F4DF-E770-433B-A99B-E75E3AD5B84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DFECF88-E632-4781-8739-84E6E892DC4D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/>
              <a:t>20%</a:t>
            </a:r>
            <a:endParaRPr lang="ru-R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1D0B53C-EBAB-4000-8108-72EE7F62A93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685F4B4-4174-4802-8880-EBF24FC23D34}"/>
              </a:ext>
            </a:extLst>
          </p:cNvPr>
          <p:cNvSpPr>
            <a:spLocks noGrp="1"/>
          </p:cNvSpPr>
          <p:nvPr>
            <p:ph type="body" idx="30"/>
          </p:nvPr>
        </p:nvSpPr>
        <p:spPr/>
        <p:txBody>
          <a:bodyPr/>
          <a:lstStyle/>
          <a:p>
            <a:r>
              <a:rPr lang="en-US" dirty="0"/>
              <a:t>5%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4A8CDE2-952B-4BD3-A740-DF54D4C7E84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graphicFrame>
        <p:nvGraphicFramePr>
          <p:cNvPr id="21" name="Chart Placeholder 20" descr="Pie chart">
            <a:extLst>
              <a:ext uri="{FF2B5EF4-FFF2-40B4-BE49-F238E27FC236}">
                <a16:creationId xmlns:a16="http://schemas.microsoft.com/office/drawing/2014/main" id="{093B88E5-E854-483F-A761-6A39AF1AE58A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2684824177"/>
              </p:ext>
            </p:extLst>
          </p:nvPr>
        </p:nvGraphicFramePr>
        <p:xfrm>
          <a:off x="798795" y="1087668"/>
          <a:ext cx="4509470" cy="4594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3" name="Oval 22" descr="Circle shape">
            <a:extLst>
              <a:ext uri="{FF2B5EF4-FFF2-40B4-BE49-F238E27FC236}">
                <a16:creationId xmlns:a16="http://schemas.microsoft.com/office/drawing/2014/main" id="{C3485789-E496-4110-A15B-8E4775849942}"/>
              </a:ext>
            </a:extLst>
          </p:cNvPr>
          <p:cNvSpPr/>
          <p:nvPr/>
        </p:nvSpPr>
        <p:spPr>
          <a:xfrm>
            <a:off x="5732367" y="3774029"/>
            <a:ext cx="384048" cy="384048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24" name="Oval 23" descr="Circle shape">
            <a:extLst>
              <a:ext uri="{FF2B5EF4-FFF2-40B4-BE49-F238E27FC236}">
                <a16:creationId xmlns:a16="http://schemas.microsoft.com/office/drawing/2014/main" id="{FC7368B7-D4B3-45CE-95D8-0AA892A56116}"/>
              </a:ext>
            </a:extLst>
          </p:cNvPr>
          <p:cNvSpPr/>
          <p:nvPr/>
        </p:nvSpPr>
        <p:spPr>
          <a:xfrm>
            <a:off x="7671881" y="3774029"/>
            <a:ext cx="384048" cy="384048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25" name="Oval 24" descr="Circle shape">
            <a:extLst>
              <a:ext uri="{FF2B5EF4-FFF2-40B4-BE49-F238E27FC236}">
                <a16:creationId xmlns:a16="http://schemas.microsoft.com/office/drawing/2014/main" id="{CB3E6EAD-AA8B-4D6A-B852-670A3BE077FA}"/>
              </a:ext>
            </a:extLst>
          </p:cNvPr>
          <p:cNvSpPr/>
          <p:nvPr/>
        </p:nvSpPr>
        <p:spPr>
          <a:xfrm>
            <a:off x="9611395" y="3774029"/>
            <a:ext cx="384048" cy="384048"/>
          </a:xfrm>
          <a:prstGeom prst="ellipse">
            <a:avLst/>
          </a:pr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9" name="Oval 18" descr="Circle shape">
            <a:extLst>
              <a:ext uri="{FF2B5EF4-FFF2-40B4-BE49-F238E27FC236}">
                <a16:creationId xmlns:a16="http://schemas.microsoft.com/office/drawing/2014/main" id="{74F8D4E4-1B47-416C-9A28-44D029B05DF3}"/>
              </a:ext>
            </a:extLst>
          </p:cNvPr>
          <p:cNvSpPr/>
          <p:nvPr/>
        </p:nvSpPr>
        <p:spPr>
          <a:xfrm>
            <a:off x="5732392" y="4506094"/>
            <a:ext cx="384048" cy="384048"/>
          </a:xfrm>
          <a:prstGeom prst="ellipse">
            <a:avLst/>
          </a:prstGeom>
          <a:solidFill>
            <a:schemeClr val="accent4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20" name="Oval 19" descr="Circle shape">
            <a:extLst>
              <a:ext uri="{FF2B5EF4-FFF2-40B4-BE49-F238E27FC236}">
                <a16:creationId xmlns:a16="http://schemas.microsoft.com/office/drawing/2014/main" id="{46B993A4-B156-41FD-9B95-16911035EAA1}"/>
              </a:ext>
            </a:extLst>
          </p:cNvPr>
          <p:cNvSpPr/>
          <p:nvPr/>
        </p:nvSpPr>
        <p:spPr>
          <a:xfrm>
            <a:off x="7671906" y="4506094"/>
            <a:ext cx="384048" cy="384048"/>
          </a:xfrm>
          <a:prstGeom prst="ellipse">
            <a:avLst/>
          </a:pr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22" name="Oval 21" descr="Circle shape">
            <a:extLst>
              <a:ext uri="{FF2B5EF4-FFF2-40B4-BE49-F238E27FC236}">
                <a16:creationId xmlns:a16="http://schemas.microsoft.com/office/drawing/2014/main" id="{F25A7B72-F802-4A5B-9C15-E6092A747BDA}"/>
              </a:ext>
            </a:extLst>
          </p:cNvPr>
          <p:cNvSpPr/>
          <p:nvPr/>
        </p:nvSpPr>
        <p:spPr>
          <a:xfrm>
            <a:off x="9611420" y="4506094"/>
            <a:ext cx="384048" cy="384048"/>
          </a:xfrm>
          <a:prstGeom prst="ellipse">
            <a:avLst/>
          </a:prstGeom>
          <a:solidFill>
            <a:schemeClr val="accent2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61579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ADED37-21C3-4250-BD9E-659F018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21</a:t>
            </a:fld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546E56-D449-4019-86AD-4F0D3A1474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8357" y="3252275"/>
            <a:ext cx="2829243" cy="1846732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4223577849"/>
              </p:ext>
            </p:extLst>
          </p:nvPr>
        </p:nvGraphicFramePr>
        <p:xfrm>
          <a:off x="4378450" y="1493838"/>
          <a:ext cx="6912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000">
                  <a:extLst>
                    <a:ext uri="{9D8B030D-6E8A-4147-A177-3AD203B41FA5}">
                      <a16:colId xmlns:a16="http://schemas.microsoft.com/office/drawing/2014/main" val="3413721457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2742567690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529259489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1743817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75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9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604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450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925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1,687,500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9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562,500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178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4,320,000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52,800,000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187,920,000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72940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38407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Colorful cliff city near ocean shore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3230" b="13230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DF80CF-7487-45BD-99FF-6CB18AC1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22</a:t>
            </a:fld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A5B48-F9FF-45FC-A3F7-5CEF9A0129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dia Placeholder 1" descr="Video">
            <a:extLst>
              <a:ext uri="{FF2B5EF4-FFF2-40B4-BE49-F238E27FC236}">
                <a16:creationId xmlns:a16="http://schemas.microsoft.com/office/drawing/2014/main" id="{531D7866-D98C-4600-BEC4-FCE6295FAD25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/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23</a:t>
            </a:fld>
            <a:endParaRPr lang="ru-R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57960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Scenic View of Beach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26597" r="26597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August Bergqvist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Phone: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678-555-0128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Email: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10F5C8F-9E7F-4E64-9AF6-329D165411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BERGQVIST@EXAMPLE.COM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431CC7-E576-44E9-B0ED-A55CB1964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25</a:t>
            </a:fld>
            <a:endParaRPr lang="ru-RU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rgbClr val="0070C0"/>
                </a:solidFill>
              </a:rPr>
              <a:t>Template Editing Instructions and Feedback</a:t>
            </a:r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0"/>
          </a:blip>
          <a:srcRect t="33049" b="33049"/>
          <a:stretch/>
        </p:blipFill>
        <p:spPr>
          <a:solidFill>
            <a:srgbClr val="00A4EB"/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About D.R.E.A.D.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2794101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Destroy Ravenous Extraterrestrials And Depart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25F3FB61-36B7-C9EA-184C-096126F37EA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463660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dia Placeholder 1" descr="Video">
            <a:extLst>
              <a:ext uri="{FF2B5EF4-FFF2-40B4-BE49-F238E27FC236}">
                <a16:creationId xmlns:a16="http://schemas.microsoft.com/office/drawing/2014/main" id="{531D7866-D98C-4600-BEC4-FCE6295FAD25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/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4</a:t>
            </a:fld>
            <a:endParaRPr lang="ru-R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Storyboard description</a:t>
            </a:r>
            <a:endParaRPr lang="ru-RU" dirty="0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D729057C-EFE9-0C91-1D14-B9FDB76A754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08230B8D-87AE-91CC-EDE5-15A5F3CE7542}"/>
              </a:ext>
            </a:extLst>
          </p:cNvPr>
          <p:cNvSpPr txBox="1">
            <a:spLocks/>
          </p:cNvSpPr>
          <p:nvPr/>
        </p:nvSpPr>
        <p:spPr>
          <a:xfrm>
            <a:off x="257820" y="413132"/>
            <a:ext cx="9144000" cy="43718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STORYBOARD SLIDES</a:t>
            </a:r>
          </a:p>
        </p:txBody>
      </p:sp>
    </p:spTree>
    <p:extLst>
      <p:ext uri="{BB962C8B-B14F-4D97-AF65-F5344CB8AC3E}">
        <p14:creationId xmlns:p14="http://schemas.microsoft.com/office/powerpoint/2010/main" val="2044042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5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Start - Crash Land on Planet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This is the start of the game. The player will see a cut scene of a spaceship crash landing on a planet.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33425" y="2352522"/>
            <a:ext cx="6215892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4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6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Entering a new biome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This is the start of a new area for the player to enter.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is the beginning of the loop.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603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7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Battle through the room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Enemies start spawning, as well as a weapon and ammo. The player must defeat the enemies in order to escape and survive.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309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8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Get new weapon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Player is able to get a new, better weapon after defeating the enemies.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945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9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Get spare parts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enemies will also drop a spare part for the spaceship. These will be required to fix the ship in order to leave.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762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</TotalTime>
  <Words>780</Words>
  <Application>Microsoft Office PowerPoint</Application>
  <PresentationFormat>Widescreen</PresentationFormat>
  <Paragraphs>170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Century Gothic</vt:lpstr>
      <vt:lpstr>Whitney</vt:lpstr>
      <vt:lpstr>Office Theme</vt:lpstr>
      <vt:lpstr>D.R.E.A.D.</vt:lpstr>
      <vt:lpstr>About 513 Studios</vt:lpstr>
      <vt:lpstr>About D.R.E.A.D.</vt:lpstr>
      <vt:lpstr>Storyboard description</vt:lpstr>
      <vt:lpstr>STORYBOARD</vt:lpstr>
      <vt:lpstr>STORYBOARD</vt:lpstr>
      <vt:lpstr>STORYBOARD</vt:lpstr>
      <vt:lpstr>STORYBOARD</vt:lpstr>
      <vt:lpstr>STORYBOARD</vt:lpstr>
      <vt:lpstr>STORYBOARD</vt:lpstr>
      <vt:lpstr>STORYBOARD</vt:lpstr>
      <vt:lpstr>STORYBOARD</vt:lpstr>
      <vt:lpstr>STORYBOARD</vt:lpstr>
      <vt:lpstr>STORYBOARD</vt:lpstr>
      <vt:lpstr>Context Diagram</vt:lpstr>
      <vt:lpstr>Diagram 0</vt:lpstr>
      <vt:lpstr>Global Use Case</vt:lpstr>
      <vt:lpstr>TEXT LAYOUT 02</vt:lpstr>
      <vt:lpstr>COMPARISON</vt:lpstr>
      <vt:lpstr>CHART SLIDE</vt:lpstr>
      <vt:lpstr>TABLE SLIDE</vt:lpstr>
      <vt:lpstr>BIG IMAGE</vt:lpstr>
      <vt:lpstr>Lorem ipsum dolor sit amet, consectetuer adipiscing elit. Maecenas porttitor congue massa</vt:lpstr>
      <vt:lpstr>THANK YOU!</vt:lpstr>
      <vt:lpstr>Customize this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D.R.E.A.D.</dc:title>
  <dc:creator>Jordan Reed</dc:creator>
  <cp:lastModifiedBy>Jordan Reed</cp:lastModifiedBy>
  <cp:revision>3</cp:revision>
  <dcterms:created xsi:type="dcterms:W3CDTF">2022-09-19T03:19:26Z</dcterms:created>
  <dcterms:modified xsi:type="dcterms:W3CDTF">2022-09-21T19:54:33Z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